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1" r:id="rId4"/>
    <p:sldId id="261" r:id="rId5"/>
    <p:sldId id="262" r:id="rId6"/>
    <p:sldId id="273" r:id="rId7"/>
    <p:sldId id="265" r:id="rId8"/>
    <p:sldId id="267" r:id="rId9"/>
    <p:sldId id="263" r:id="rId10"/>
    <p:sldId id="27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791392"/>
        <c:axId val="218791784"/>
      </c:barChart>
      <c:catAx>
        <c:axId val="218791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8791784"/>
        <c:crosses val="autoZero"/>
        <c:auto val="1"/>
        <c:lblAlgn val="ctr"/>
        <c:lblOffset val="100"/>
        <c:noMultiLvlLbl val="0"/>
      </c:catAx>
      <c:valAx>
        <c:axId val="21879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7913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571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Лист1!$A$2:$A$9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-0.1</c:v>
                </c:pt>
                <c:pt idx="2">
                  <c:v>-1.1000000000000001</c:v>
                </c:pt>
                <c:pt idx="3">
                  <c:v>-1.9</c:v>
                </c:pt>
                <c:pt idx="4">
                  <c:v>-0.15</c:v>
                </c:pt>
                <c:pt idx="5">
                  <c:v>0.15</c:v>
                </c:pt>
                <c:pt idx="6">
                  <c:v>1.9</c:v>
                </c:pt>
                <c:pt idx="7">
                  <c:v>2.1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92568"/>
        <c:axId val="218792960"/>
      </c:scatterChart>
      <c:valAx>
        <c:axId val="218792568"/>
        <c:scaling>
          <c:orientation val="minMax"/>
          <c:max val="7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63500" cap="flat" cmpd="sng" algn="ctr">
            <a:solidFill>
              <a:schemeClr val="tx1">
                <a:lumMod val="50000"/>
                <a:lumOff val="50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792960"/>
        <c:crosses val="autoZero"/>
        <c:crossBetween val="midCat"/>
      </c:valAx>
      <c:valAx>
        <c:axId val="218792960"/>
        <c:scaling>
          <c:orientation val="minMax"/>
          <c:max val="2.2000000000000002"/>
          <c:min val="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round/>
            <a:tailEnd type="triangle" w="lg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792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AF1A7-E407-4A79-B1F6-23875BD31F42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D3FBC-87A2-4F17-8483-8E691DFB1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8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30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7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3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5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4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22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D3FBC-87A2-4F17-8483-8E691DFB12C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9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40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7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8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3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1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2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4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4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13A7-4319-4A12-8096-33FE862C1E5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BED2-EE16-4D9D-BA16-E6D16E2B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695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Сопротивление изменениям: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инструменты противодействия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54625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Андрей Казанцев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+7-905-551-98-79</a:t>
            </a:r>
          </a:p>
          <a:p>
            <a:pPr algn="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AYKazantsev@gmail.com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Инструменты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68701" y="2593567"/>
            <a:ext cx="378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ru-RU" sz="2200" dirty="0"/>
              <a:t>Планомерная замена в течение долгого времени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8701" y="4820411"/>
            <a:ext cx="3785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ru-RU" sz="2200" dirty="0"/>
              <a:t>Замена</a:t>
            </a:r>
          </a:p>
          <a:p>
            <a:r>
              <a:rPr lang="ru-RU" sz="2200" dirty="0"/>
              <a:t>Альтернативы </a:t>
            </a:r>
          </a:p>
          <a:p>
            <a:pPr marL="0" indent="0">
              <a:buNone/>
            </a:pPr>
            <a:r>
              <a:rPr lang="ru-RU" sz="2200" dirty="0" smtClean="0"/>
              <a:t>(«</a:t>
            </a:r>
            <a:r>
              <a:rPr lang="ru-RU" sz="2200" dirty="0"/>
              <a:t>почетная отставка»)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751" y="4543127"/>
            <a:ext cx="60406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ru-RU" sz="1800" dirty="0"/>
              <a:t>Личное влияние и влияние команды перемен</a:t>
            </a:r>
          </a:p>
          <a:p>
            <a:r>
              <a:rPr lang="ru-RU" sz="1800" dirty="0" smtClean="0"/>
              <a:t>Вовлечение в проек</a:t>
            </a:r>
            <a:r>
              <a:rPr lang="ru-RU" sz="1800" dirty="0" smtClean="0"/>
              <a:t>т (семинары проектирования)</a:t>
            </a:r>
            <a:endParaRPr lang="ru-RU" sz="1800" dirty="0" smtClean="0"/>
          </a:p>
          <a:p>
            <a:r>
              <a:rPr lang="ru-RU" sz="1800" dirty="0" smtClean="0"/>
              <a:t>Кадровые </a:t>
            </a:r>
            <a:r>
              <a:rPr lang="ru-RU" sz="1800" dirty="0"/>
              <a:t>изменения</a:t>
            </a:r>
          </a:p>
          <a:p>
            <a:r>
              <a:rPr lang="ru-RU" sz="1800" dirty="0"/>
              <a:t>Контроль дополнительной </a:t>
            </a:r>
            <a:r>
              <a:rPr lang="ru-RU" sz="1800" dirty="0" smtClean="0"/>
              <a:t>нагрузки</a:t>
            </a:r>
          </a:p>
          <a:p>
            <a:r>
              <a:rPr lang="ru-RU" sz="1800" dirty="0" smtClean="0"/>
              <a:t>Комната проекта</a:t>
            </a:r>
          </a:p>
          <a:p>
            <a:r>
              <a:rPr lang="ru-RU" sz="1800" dirty="0"/>
              <a:t>Быстрые </a:t>
            </a:r>
            <a:r>
              <a:rPr lang="ru-RU" sz="1800" dirty="0" smtClean="0"/>
              <a:t>победы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14751" y="1479601"/>
            <a:ext cx="5846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Демонстрация проблем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Внутренний </a:t>
            </a:r>
            <a:r>
              <a:rPr lang="en-US" dirty="0"/>
              <a:t>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Поддержка руководства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Работа с агентами </a:t>
            </a:r>
            <a:r>
              <a:rPr lang="ru-RU" dirty="0" smtClean="0"/>
              <a:t>влияния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Обсуждение грядущего изменения на портале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Распространение хороших практик снизу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Корректировка </a:t>
            </a:r>
            <a:r>
              <a:rPr lang="en-US" dirty="0"/>
              <a:t>KPI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Тренинги и </a:t>
            </a:r>
            <a:r>
              <a:rPr lang="ru-RU" dirty="0" smtClean="0"/>
              <a:t>обучение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«Соцсоревнования»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Оргструктурные</a:t>
            </a:r>
            <a:r>
              <a:rPr lang="ru-RU" dirty="0" smtClean="0"/>
              <a:t> изменения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843758" y="4353231"/>
            <a:ext cx="10510042" cy="224611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4906246" y="3884833"/>
            <a:ext cx="4637542" cy="249252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44836" y="3891370"/>
            <a:ext cx="21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Воздействие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1471" y="1479601"/>
            <a:ext cx="19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Количество</a:t>
            </a:r>
          </a:p>
        </p:txBody>
      </p:sp>
    </p:spTree>
    <p:extLst>
      <p:ext uri="{BB962C8B-B14F-4D97-AF65-F5344CB8AC3E}">
        <p14:creationId xmlns:p14="http://schemas.microsoft.com/office/powerpoint/2010/main" val="48875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Роль личности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476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ru-RU" dirty="0" smtClean="0"/>
              <a:t> Чем больше нравитесь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</a:t>
            </a:r>
            <a:r>
              <a:rPr lang="ru-RU" dirty="0" smtClean="0"/>
              <a:t>, тем больше нравятся Ваши идеи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Слушайте</a:t>
            </a:r>
            <a:r>
              <a:rPr lang="ru-RU" dirty="0"/>
              <a:t> и улыбайтесь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Выполняйте</a:t>
            </a:r>
            <a:r>
              <a:rPr lang="ru-RU" dirty="0" smtClean="0"/>
              <a:t> договоренности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Верьте</a:t>
            </a:r>
            <a:r>
              <a:rPr lang="ru-RU" dirty="0" smtClean="0"/>
              <a:t> в то, что делаете!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0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9937"/>
            <a:ext cx="9144000" cy="34511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Сопротивление изменениям: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инструменты противодействия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Спасибо!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62788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/>
              <a:t>Андрей Казанцев</a:t>
            </a:r>
            <a:endParaRPr lang="ru-RU" dirty="0" smtClean="0"/>
          </a:p>
          <a:p>
            <a:pPr algn="r"/>
            <a:r>
              <a:rPr lang="ru-RU" dirty="0" smtClean="0"/>
              <a:t>+7-905-551-98-79</a:t>
            </a:r>
          </a:p>
          <a:p>
            <a:pPr algn="r"/>
            <a:r>
              <a:rPr lang="en-US" dirty="0" smtClean="0"/>
              <a:t>AYKazantsev@gmail.com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5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Вводные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43609"/>
            <a:ext cx="5181600" cy="4004904"/>
          </a:xfrm>
          <a:ln>
            <a:noFill/>
          </a:ln>
        </p:spPr>
        <p:txBody>
          <a:bodyPr/>
          <a:lstStyle/>
          <a:p>
            <a:pPr marL="354013" indent="0">
              <a:buNone/>
            </a:pP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Сопротивление </a:t>
            </a:r>
            <a:r>
              <a:rPr lang="ru-RU" dirty="0"/>
              <a:t>– </a:t>
            </a: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это </a:t>
            </a:r>
            <a:r>
              <a:rPr lang="ru-RU" dirty="0"/>
              <a:t>про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людей </a:t>
            </a:r>
          </a:p>
          <a:p>
            <a:pPr marL="354013" indent="0">
              <a:buNone/>
            </a:pPr>
            <a:endParaRPr lang="ru-RU" dirty="0" smtClean="0"/>
          </a:p>
          <a:p>
            <a:pPr marL="354013" indent="0">
              <a:buNone/>
            </a:pPr>
            <a:r>
              <a:rPr lang="ru-RU" dirty="0"/>
              <a:t>Сопротивление </a:t>
            </a: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может </a:t>
            </a:r>
            <a:r>
              <a:rPr lang="ru-RU" dirty="0"/>
              <a:t>быть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</a:t>
            </a:r>
            <a:r>
              <a:rPr lang="ru-RU" dirty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делу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943609"/>
            <a:ext cx="5181600" cy="4004904"/>
          </a:xfrm>
          <a:ln>
            <a:noFill/>
          </a:ln>
        </p:spPr>
        <p:txBody>
          <a:bodyPr/>
          <a:lstStyle/>
          <a:p>
            <a:pPr marL="354013" indent="0">
              <a:buNone/>
            </a:pP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Несколько </a:t>
            </a:r>
            <a:r>
              <a:rPr lang="ru-RU" dirty="0"/>
              <a:t>человек – </a:t>
            </a: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это </a:t>
            </a:r>
            <a:r>
              <a:rPr lang="ru-RU" dirty="0"/>
              <a:t>про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культуру</a:t>
            </a:r>
          </a:p>
          <a:p>
            <a:pPr marL="354013" indent="0">
              <a:buNone/>
            </a:pPr>
            <a:endParaRPr lang="ru-RU" dirty="0"/>
          </a:p>
          <a:p>
            <a:pPr marL="354013" indent="0">
              <a:buNone/>
            </a:pPr>
            <a:r>
              <a:rPr lang="ru-RU" dirty="0"/>
              <a:t>Все, что нужно – </a:t>
            </a:r>
            <a:endParaRPr lang="ru-RU" dirty="0" smtClean="0"/>
          </a:p>
          <a:p>
            <a:pPr marL="354013" indent="0">
              <a:buNone/>
            </a:pPr>
            <a:r>
              <a:rPr lang="ru-RU" dirty="0" smtClean="0"/>
              <a:t>100</a:t>
            </a:r>
            <a:r>
              <a:rPr lang="ru-RU" dirty="0"/>
              <a:t>% поддержка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руководства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38200" y="1943609"/>
            <a:ext cx="10515599" cy="4004904"/>
          </a:xfrm>
          <a:prstGeom prst="round2DiagRect">
            <a:avLst>
              <a:gd name="adj1" fmla="val 0"/>
              <a:gd name="adj2" fmla="val 1667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рямая соединительная линия 6"/>
          <p:cNvSpPr/>
          <p:nvPr/>
        </p:nvSpPr>
        <p:spPr>
          <a:xfrm>
            <a:off x="6093895" y="2258035"/>
            <a:ext cx="1403" cy="34283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297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Культура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789470" y="1825939"/>
            <a:ext cx="8123950" cy="4350707"/>
            <a:chOff x="2438400" y="1825939"/>
            <a:chExt cx="8123950" cy="4350707"/>
          </a:xfrm>
        </p:grpSpPr>
        <p:grpSp>
          <p:nvGrpSpPr>
            <p:cNvPr id="5" name="Группа 4"/>
            <p:cNvGrpSpPr/>
            <p:nvPr/>
          </p:nvGrpSpPr>
          <p:grpSpPr>
            <a:xfrm flipH="1" flipV="1">
              <a:off x="2438400" y="1825939"/>
              <a:ext cx="8123950" cy="4350707"/>
              <a:chOff x="838201" y="1825940"/>
              <a:chExt cx="8927470" cy="4350707"/>
            </a:xfrm>
          </p:grpSpPr>
          <p:sp>
            <p:nvSpPr>
              <p:cNvPr id="6" name="Полилиния 5"/>
              <p:cNvSpPr/>
              <p:nvPr/>
            </p:nvSpPr>
            <p:spPr>
              <a:xfrm>
                <a:off x="838201" y="1825940"/>
                <a:ext cx="1404041" cy="1198318"/>
              </a:xfrm>
              <a:custGeom>
                <a:avLst/>
                <a:gdLst>
                  <a:gd name="connsiteX0" fmla="*/ 0 w 1198317"/>
                  <a:gd name="connsiteY0" fmla="*/ 0 h 838822"/>
                  <a:gd name="connsiteX1" fmla="*/ 778906 w 1198317"/>
                  <a:gd name="connsiteY1" fmla="*/ 0 h 838822"/>
                  <a:gd name="connsiteX2" fmla="*/ 1198317 w 1198317"/>
                  <a:gd name="connsiteY2" fmla="*/ 419411 h 838822"/>
                  <a:gd name="connsiteX3" fmla="*/ 778906 w 1198317"/>
                  <a:gd name="connsiteY3" fmla="*/ 838822 h 838822"/>
                  <a:gd name="connsiteX4" fmla="*/ 0 w 1198317"/>
                  <a:gd name="connsiteY4" fmla="*/ 838822 h 838822"/>
                  <a:gd name="connsiteX5" fmla="*/ 419411 w 1198317"/>
                  <a:gd name="connsiteY5" fmla="*/ 419411 h 838822"/>
                  <a:gd name="connsiteX6" fmla="*/ 0 w 1198317"/>
                  <a:gd name="connsiteY6" fmla="*/ 0 h 838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8317" h="838822">
                    <a:moveTo>
                      <a:pt x="1198316" y="0"/>
                    </a:moveTo>
                    <a:lnTo>
                      <a:pt x="1198316" y="545234"/>
                    </a:lnTo>
                    <a:lnTo>
                      <a:pt x="599159" y="838822"/>
                    </a:lnTo>
                    <a:lnTo>
                      <a:pt x="1" y="545234"/>
                    </a:lnTo>
                    <a:lnTo>
                      <a:pt x="1" y="0"/>
                    </a:lnTo>
                    <a:lnTo>
                      <a:pt x="599159" y="293588"/>
                    </a:lnTo>
                    <a:lnTo>
                      <a:pt x="1198316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71" tIns="433381" rIns="13970" bIns="433382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200" kern="1200" dirty="0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2242243" y="1825942"/>
                <a:ext cx="7523428" cy="778907"/>
              </a:xfrm>
              <a:custGeom>
                <a:avLst/>
                <a:gdLst>
                  <a:gd name="connsiteX0" fmla="*/ 129820 w 778906"/>
                  <a:gd name="connsiteY0" fmla="*/ 0 h 9676777"/>
                  <a:gd name="connsiteX1" fmla="*/ 649086 w 778906"/>
                  <a:gd name="connsiteY1" fmla="*/ 0 h 9676777"/>
                  <a:gd name="connsiteX2" fmla="*/ 778906 w 778906"/>
                  <a:gd name="connsiteY2" fmla="*/ 129820 h 9676777"/>
                  <a:gd name="connsiteX3" fmla="*/ 778906 w 778906"/>
                  <a:gd name="connsiteY3" fmla="*/ 9676777 h 9676777"/>
                  <a:gd name="connsiteX4" fmla="*/ 778906 w 778906"/>
                  <a:gd name="connsiteY4" fmla="*/ 9676777 h 9676777"/>
                  <a:gd name="connsiteX5" fmla="*/ 0 w 778906"/>
                  <a:gd name="connsiteY5" fmla="*/ 9676777 h 9676777"/>
                  <a:gd name="connsiteX6" fmla="*/ 0 w 778906"/>
                  <a:gd name="connsiteY6" fmla="*/ 9676777 h 9676777"/>
                  <a:gd name="connsiteX7" fmla="*/ 0 w 778906"/>
                  <a:gd name="connsiteY7" fmla="*/ 129820 h 9676777"/>
                  <a:gd name="connsiteX8" fmla="*/ 129820 w 778906"/>
                  <a:gd name="connsiteY8" fmla="*/ 0 h 9676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8906" h="9676777">
                    <a:moveTo>
                      <a:pt x="778906" y="1612829"/>
                    </a:moveTo>
                    <a:lnTo>
                      <a:pt x="778906" y="8063948"/>
                    </a:lnTo>
                    <a:cubicBezTo>
                      <a:pt x="778906" y="8954690"/>
                      <a:pt x="774228" y="9676771"/>
                      <a:pt x="768456" y="9676771"/>
                    </a:cubicBezTo>
                    <a:lnTo>
                      <a:pt x="0" y="9676771"/>
                    </a:lnTo>
                    <a:lnTo>
                      <a:pt x="0" y="9676771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768456" y="6"/>
                    </a:lnTo>
                    <a:cubicBezTo>
                      <a:pt x="774228" y="6"/>
                      <a:pt x="778906" y="722087"/>
                      <a:pt x="778906" y="1612829"/>
                    </a:cubicBezTo>
                    <a:close/>
                  </a:path>
                </a:pathLst>
              </a:cu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465" tIns="51993" rIns="51993" bIns="51994" numCol="1" spcCol="1270" anchor="ctr" anchorCtr="0">
                <a:noAutofit/>
              </a:bodyPr>
              <a:lstStyle/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/>
              </a:p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838201" y="2876736"/>
                <a:ext cx="1404041" cy="1198318"/>
              </a:xfrm>
              <a:custGeom>
                <a:avLst/>
                <a:gdLst>
                  <a:gd name="connsiteX0" fmla="*/ 0 w 1198317"/>
                  <a:gd name="connsiteY0" fmla="*/ 0 h 838822"/>
                  <a:gd name="connsiteX1" fmla="*/ 778906 w 1198317"/>
                  <a:gd name="connsiteY1" fmla="*/ 0 h 838822"/>
                  <a:gd name="connsiteX2" fmla="*/ 1198317 w 1198317"/>
                  <a:gd name="connsiteY2" fmla="*/ 419411 h 838822"/>
                  <a:gd name="connsiteX3" fmla="*/ 778906 w 1198317"/>
                  <a:gd name="connsiteY3" fmla="*/ 838822 h 838822"/>
                  <a:gd name="connsiteX4" fmla="*/ 0 w 1198317"/>
                  <a:gd name="connsiteY4" fmla="*/ 838822 h 838822"/>
                  <a:gd name="connsiteX5" fmla="*/ 419411 w 1198317"/>
                  <a:gd name="connsiteY5" fmla="*/ 419411 h 838822"/>
                  <a:gd name="connsiteX6" fmla="*/ 0 w 1198317"/>
                  <a:gd name="connsiteY6" fmla="*/ 0 h 838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8317" h="838822">
                    <a:moveTo>
                      <a:pt x="1198316" y="0"/>
                    </a:moveTo>
                    <a:lnTo>
                      <a:pt x="1198316" y="545234"/>
                    </a:lnTo>
                    <a:lnTo>
                      <a:pt x="599159" y="838822"/>
                    </a:lnTo>
                    <a:lnTo>
                      <a:pt x="1" y="545234"/>
                    </a:lnTo>
                    <a:lnTo>
                      <a:pt x="1" y="0"/>
                    </a:lnTo>
                    <a:lnTo>
                      <a:pt x="599159" y="293588"/>
                    </a:lnTo>
                    <a:lnTo>
                      <a:pt x="1198316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71" tIns="433381" rIns="13970" bIns="433382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200" kern="1200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2242243" y="2876739"/>
                <a:ext cx="7523428" cy="778907"/>
              </a:xfrm>
              <a:custGeom>
                <a:avLst/>
                <a:gdLst>
                  <a:gd name="connsiteX0" fmla="*/ 129820 w 778906"/>
                  <a:gd name="connsiteY0" fmla="*/ 0 h 9676777"/>
                  <a:gd name="connsiteX1" fmla="*/ 649086 w 778906"/>
                  <a:gd name="connsiteY1" fmla="*/ 0 h 9676777"/>
                  <a:gd name="connsiteX2" fmla="*/ 778906 w 778906"/>
                  <a:gd name="connsiteY2" fmla="*/ 129820 h 9676777"/>
                  <a:gd name="connsiteX3" fmla="*/ 778906 w 778906"/>
                  <a:gd name="connsiteY3" fmla="*/ 9676777 h 9676777"/>
                  <a:gd name="connsiteX4" fmla="*/ 778906 w 778906"/>
                  <a:gd name="connsiteY4" fmla="*/ 9676777 h 9676777"/>
                  <a:gd name="connsiteX5" fmla="*/ 0 w 778906"/>
                  <a:gd name="connsiteY5" fmla="*/ 9676777 h 9676777"/>
                  <a:gd name="connsiteX6" fmla="*/ 0 w 778906"/>
                  <a:gd name="connsiteY6" fmla="*/ 9676777 h 9676777"/>
                  <a:gd name="connsiteX7" fmla="*/ 0 w 778906"/>
                  <a:gd name="connsiteY7" fmla="*/ 129820 h 9676777"/>
                  <a:gd name="connsiteX8" fmla="*/ 129820 w 778906"/>
                  <a:gd name="connsiteY8" fmla="*/ 0 h 9676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8906" h="9676777">
                    <a:moveTo>
                      <a:pt x="778906" y="1612829"/>
                    </a:moveTo>
                    <a:lnTo>
                      <a:pt x="778906" y="8063948"/>
                    </a:lnTo>
                    <a:cubicBezTo>
                      <a:pt x="778906" y="8954690"/>
                      <a:pt x="774228" y="9676771"/>
                      <a:pt x="768456" y="9676771"/>
                    </a:cubicBezTo>
                    <a:lnTo>
                      <a:pt x="0" y="9676771"/>
                    </a:lnTo>
                    <a:lnTo>
                      <a:pt x="0" y="9676771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768456" y="6"/>
                    </a:lnTo>
                    <a:cubicBezTo>
                      <a:pt x="774228" y="6"/>
                      <a:pt x="778906" y="722087"/>
                      <a:pt x="778906" y="1612829"/>
                    </a:cubicBezTo>
                    <a:close/>
                  </a:path>
                </a:pathLst>
              </a:cu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465" tIns="51993" rIns="51993" bIns="51994" numCol="1" spcCol="1270" anchor="ctr" anchorCtr="0">
                <a:noAutofit/>
              </a:bodyPr>
              <a:lstStyle/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 dirty="0"/>
              </a:p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838201" y="3927533"/>
                <a:ext cx="1404041" cy="1198318"/>
              </a:xfrm>
              <a:custGeom>
                <a:avLst/>
                <a:gdLst>
                  <a:gd name="connsiteX0" fmla="*/ 0 w 1198317"/>
                  <a:gd name="connsiteY0" fmla="*/ 0 h 838822"/>
                  <a:gd name="connsiteX1" fmla="*/ 778906 w 1198317"/>
                  <a:gd name="connsiteY1" fmla="*/ 0 h 838822"/>
                  <a:gd name="connsiteX2" fmla="*/ 1198317 w 1198317"/>
                  <a:gd name="connsiteY2" fmla="*/ 419411 h 838822"/>
                  <a:gd name="connsiteX3" fmla="*/ 778906 w 1198317"/>
                  <a:gd name="connsiteY3" fmla="*/ 838822 h 838822"/>
                  <a:gd name="connsiteX4" fmla="*/ 0 w 1198317"/>
                  <a:gd name="connsiteY4" fmla="*/ 838822 h 838822"/>
                  <a:gd name="connsiteX5" fmla="*/ 419411 w 1198317"/>
                  <a:gd name="connsiteY5" fmla="*/ 419411 h 838822"/>
                  <a:gd name="connsiteX6" fmla="*/ 0 w 1198317"/>
                  <a:gd name="connsiteY6" fmla="*/ 0 h 838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8317" h="838822">
                    <a:moveTo>
                      <a:pt x="1198316" y="0"/>
                    </a:moveTo>
                    <a:lnTo>
                      <a:pt x="1198316" y="545234"/>
                    </a:lnTo>
                    <a:lnTo>
                      <a:pt x="599159" y="838822"/>
                    </a:lnTo>
                    <a:lnTo>
                      <a:pt x="1" y="545234"/>
                    </a:lnTo>
                    <a:lnTo>
                      <a:pt x="1" y="0"/>
                    </a:lnTo>
                    <a:lnTo>
                      <a:pt x="599159" y="293588"/>
                    </a:lnTo>
                    <a:lnTo>
                      <a:pt x="1198316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71" tIns="433381" rIns="13970" bIns="433382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200" kern="1200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2242243" y="3927535"/>
                <a:ext cx="7523428" cy="778907"/>
              </a:xfrm>
              <a:custGeom>
                <a:avLst/>
                <a:gdLst>
                  <a:gd name="connsiteX0" fmla="*/ 129820 w 778906"/>
                  <a:gd name="connsiteY0" fmla="*/ 0 h 9676777"/>
                  <a:gd name="connsiteX1" fmla="*/ 649086 w 778906"/>
                  <a:gd name="connsiteY1" fmla="*/ 0 h 9676777"/>
                  <a:gd name="connsiteX2" fmla="*/ 778906 w 778906"/>
                  <a:gd name="connsiteY2" fmla="*/ 129820 h 9676777"/>
                  <a:gd name="connsiteX3" fmla="*/ 778906 w 778906"/>
                  <a:gd name="connsiteY3" fmla="*/ 9676777 h 9676777"/>
                  <a:gd name="connsiteX4" fmla="*/ 778906 w 778906"/>
                  <a:gd name="connsiteY4" fmla="*/ 9676777 h 9676777"/>
                  <a:gd name="connsiteX5" fmla="*/ 0 w 778906"/>
                  <a:gd name="connsiteY5" fmla="*/ 9676777 h 9676777"/>
                  <a:gd name="connsiteX6" fmla="*/ 0 w 778906"/>
                  <a:gd name="connsiteY6" fmla="*/ 9676777 h 9676777"/>
                  <a:gd name="connsiteX7" fmla="*/ 0 w 778906"/>
                  <a:gd name="connsiteY7" fmla="*/ 129820 h 9676777"/>
                  <a:gd name="connsiteX8" fmla="*/ 129820 w 778906"/>
                  <a:gd name="connsiteY8" fmla="*/ 0 h 9676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8906" h="9676777">
                    <a:moveTo>
                      <a:pt x="778906" y="1612829"/>
                    </a:moveTo>
                    <a:lnTo>
                      <a:pt x="778906" y="8063948"/>
                    </a:lnTo>
                    <a:cubicBezTo>
                      <a:pt x="778906" y="8954690"/>
                      <a:pt x="774228" y="9676771"/>
                      <a:pt x="768456" y="9676771"/>
                    </a:cubicBezTo>
                    <a:lnTo>
                      <a:pt x="0" y="9676771"/>
                    </a:lnTo>
                    <a:lnTo>
                      <a:pt x="0" y="9676771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768456" y="6"/>
                    </a:lnTo>
                    <a:cubicBezTo>
                      <a:pt x="774228" y="6"/>
                      <a:pt x="778906" y="722087"/>
                      <a:pt x="778906" y="1612829"/>
                    </a:cubicBezTo>
                    <a:close/>
                  </a:path>
                </a:pathLst>
              </a:cu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465" tIns="51993" rIns="51993" bIns="51994" numCol="1" spcCol="1270" anchor="ctr" anchorCtr="0">
                <a:noAutofit/>
              </a:bodyPr>
              <a:lstStyle/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/>
              </a:p>
              <a:p>
                <a:pPr marL="228600" lvl="1" indent="-22860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ru-RU" sz="2200" kern="1200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838201" y="4978329"/>
                <a:ext cx="1404041" cy="1198318"/>
              </a:xfrm>
              <a:custGeom>
                <a:avLst/>
                <a:gdLst>
                  <a:gd name="connsiteX0" fmla="*/ 0 w 1198317"/>
                  <a:gd name="connsiteY0" fmla="*/ 0 h 838822"/>
                  <a:gd name="connsiteX1" fmla="*/ 778906 w 1198317"/>
                  <a:gd name="connsiteY1" fmla="*/ 0 h 838822"/>
                  <a:gd name="connsiteX2" fmla="*/ 1198317 w 1198317"/>
                  <a:gd name="connsiteY2" fmla="*/ 419411 h 838822"/>
                  <a:gd name="connsiteX3" fmla="*/ 778906 w 1198317"/>
                  <a:gd name="connsiteY3" fmla="*/ 838822 h 838822"/>
                  <a:gd name="connsiteX4" fmla="*/ 0 w 1198317"/>
                  <a:gd name="connsiteY4" fmla="*/ 838822 h 838822"/>
                  <a:gd name="connsiteX5" fmla="*/ 419411 w 1198317"/>
                  <a:gd name="connsiteY5" fmla="*/ 419411 h 838822"/>
                  <a:gd name="connsiteX6" fmla="*/ 0 w 1198317"/>
                  <a:gd name="connsiteY6" fmla="*/ 0 h 838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8317" h="838822">
                    <a:moveTo>
                      <a:pt x="1198316" y="0"/>
                    </a:moveTo>
                    <a:lnTo>
                      <a:pt x="1198316" y="545234"/>
                    </a:lnTo>
                    <a:lnTo>
                      <a:pt x="599159" y="838822"/>
                    </a:lnTo>
                    <a:lnTo>
                      <a:pt x="1" y="545234"/>
                    </a:lnTo>
                    <a:lnTo>
                      <a:pt x="1" y="0"/>
                    </a:lnTo>
                    <a:lnTo>
                      <a:pt x="599159" y="293588"/>
                    </a:lnTo>
                    <a:lnTo>
                      <a:pt x="1198316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606" tIns="434016" rIns="14605" bIns="434017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300" kern="1200"/>
              </a:p>
            </p:txBody>
          </p:sp>
          <p:sp>
            <p:nvSpPr>
              <p:cNvPr id="13" name="Прямоугольник с двумя скругленными соседними углами 12"/>
              <p:cNvSpPr/>
              <p:nvPr/>
            </p:nvSpPr>
            <p:spPr>
              <a:xfrm rot="5400000">
                <a:off x="5614501" y="1606069"/>
                <a:ext cx="778906" cy="7523429"/>
              </a:xfrm>
              <a:prstGeom prst="round2SameRect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916076" y="2395163"/>
              <a:ext cx="3202672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/>
                <a:t>Низкая </a:t>
              </a:r>
              <a:r>
                <a:rPr lang="ru-RU" sz="2800" dirty="0" smtClean="0"/>
                <a:t>дисциплина</a:t>
              </a:r>
              <a:endParaRPr lang="ru-RU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16076" y="3450427"/>
              <a:ext cx="340362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Высокая </a:t>
              </a:r>
              <a:r>
                <a:rPr lang="ru-RU" sz="2800" dirty="0"/>
                <a:t>бюрократия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16076" y="4496754"/>
              <a:ext cx="2906565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Высокие барьеры</a:t>
              </a:r>
              <a:endParaRPr lang="ru-RU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16076" y="5547551"/>
              <a:ext cx="52750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Низкая доступность информации</a:t>
              </a:r>
              <a:endParaRPr lang="ru-RU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 rot="16200000">
            <a:off x="8565163" y="3724293"/>
            <a:ext cx="4350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Высокое сопротивление</a:t>
            </a:r>
            <a:endParaRPr lang="ru-RU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Сопротивление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Проявление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900" dirty="0"/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Открытое</a:t>
            </a:r>
          </a:p>
          <a:p>
            <a:pPr marL="457200" lvl="1" indent="0">
              <a:buNone/>
            </a:pPr>
            <a:r>
              <a:rPr lang="ru-RU" sz="2800" dirty="0"/>
              <a:t>возражения,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800" dirty="0"/>
              <a:t>отказ сотрудничать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Скрытое</a:t>
            </a:r>
          </a:p>
          <a:p>
            <a:pPr marL="457200" lvl="1" indent="0">
              <a:buNone/>
            </a:pPr>
            <a:r>
              <a:rPr lang="ru-RU" sz="2800" dirty="0"/>
              <a:t>саботаж,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800" dirty="0"/>
              <a:t>«итальянская забастовка»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Причины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endParaRPr lang="ru-RU" sz="900" dirty="0"/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Психологические</a:t>
            </a:r>
          </a:p>
          <a:p>
            <a:pPr marL="457200" lvl="1" indent="0">
              <a:buNone/>
            </a:pPr>
            <a:r>
              <a:rPr lang="ru-RU" sz="2800" dirty="0"/>
              <a:t>бессознательная реакция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800" dirty="0"/>
              <a:t>на изменение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Фактические</a:t>
            </a:r>
          </a:p>
          <a:p>
            <a:pPr marL="457200" lvl="1" indent="0">
              <a:buNone/>
            </a:pPr>
            <a:r>
              <a:rPr lang="ru-RU" sz="2800" dirty="0"/>
              <a:t>осознанная реакция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800" dirty="0"/>
              <a:t>на уменьшение благ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63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Воздействие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SCARF</a:t>
            </a:r>
            <a:r>
              <a:rPr lang="ru-RU" sz="2800" dirty="0" smtClean="0"/>
              <a:t>-модель Дэвида 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pPr marL="533400" indent="-533400"/>
            <a:r>
              <a:rPr lang="ru-RU" dirty="0" smtClean="0"/>
              <a:t>Статус</a:t>
            </a:r>
          </a:p>
          <a:p>
            <a:pPr marL="533400" indent="-533400"/>
            <a:r>
              <a:rPr lang="ru-RU" dirty="0" smtClean="0"/>
              <a:t>Уверенность </a:t>
            </a:r>
          </a:p>
          <a:p>
            <a:pPr marL="533400" indent="-533400"/>
            <a:r>
              <a:rPr lang="ru-RU" dirty="0" smtClean="0"/>
              <a:t>Автономность</a:t>
            </a:r>
          </a:p>
          <a:p>
            <a:pPr marL="533400" indent="-533400"/>
            <a:r>
              <a:rPr lang="ru-RU" dirty="0" smtClean="0"/>
              <a:t>Общность</a:t>
            </a:r>
          </a:p>
          <a:p>
            <a:pPr marL="533400" indent="-533400"/>
            <a:r>
              <a:rPr lang="ru-RU" dirty="0" smtClean="0"/>
              <a:t>Справедливость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567948" y="1681163"/>
            <a:ext cx="4787440" cy="8239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Уровень воздействия</a:t>
            </a:r>
            <a:endParaRPr lang="ru-RU" sz="2800" dirty="0"/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9551645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7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Поддержка изменений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3086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02656" y="2910347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Отрицание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3426" y="2917167"/>
            <a:ext cx="221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Сопротивление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1426" y="2917167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Принятие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07312" y="2917168"/>
            <a:ext cx="1418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Действие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2219" y="179089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2219" y="5320677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−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2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Стадии принятия изменений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Отрицание</a:t>
            </a:r>
          </a:p>
          <a:p>
            <a:pPr marL="1071563" lvl="1"/>
            <a:r>
              <a:rPr lang="ru-RU" dirty="0" smtClean="0"/>
              <a:t>информировать</a:t>
            </a:r>
          </a:p>
          <a:p>
            <a:pPr marL="1071563" lvl="1"/>
            <a:r>
              <a:rPr lang="ru-RU" dirty="0" smtClean="0"/>
              <a:t>дать время</a:t>
            </a:r>
          </a:p>
          <a:p>
            <a:pPr marL="1071563" lvl="1"/>
            <a:r>
              <a:rPr lang="ru-RU" dirty="0" smtClean="0"/>
              <a:t>концентрировать на фактах</a:t>
            </a:r>
          </a:p>
          <a:p>
            <a:pPr marL="571500" indent="-571500">
              <a:buFont typeface="+mj-lt"/>
              <a:buAutoNum type="romanUcPeriod"/>
            </a:pPr>
            <a:endParaRPr lang="ru-RU" dirty="0" smtClean="0"/>
          </a:p>
          <a:p>
            <a:pPr marL="571500" indent="-571500">
              <a:buFont typeface="+mj-lt"/>
              <a:buAutoNum type="romanU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Сопротивление</a:t>
            </a:r>
          </a:p>
          <a:p>
            <a:pPr marL="1071563" lvl="1"/>
            <a:r>
              <a:rPr lang="ru-RU" dirty="0" smtClean="0"/>
              <a:t>слушать, демонстрировать понимание</a:t>
            </a:r>
          </a:p>
          <a:p>
            <a:pPr marL="1071563" lvl="1"/>
            <a:r>
              <a:rPr lang="ru-RU" dirty="0" smtClean="0"/>
              <a:t>концентрировать на преимуществах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Принятие</a:t>
            </a:r>
          </a:p>
          <a:p>
            <a:pPr marL="1071563" lvl="1"/>
            <a:r>
              <a:rPr lang="ru-RU" dirty="0" smtClean="0"/>
              <a:t>вовлекать</a:t>
            </a:r>
          </a:p>
          <a:p>
            <a:pPr marL="1071563" lvl="1"/>
            <a:r>
              <a:rPr lang="ru-RU" dirty="0" smtClean="0"/>
              <a:t>ставить краткосрочные цели</a:t>
            </a:r>
          </a:p>
          <a:p>
            <a:pPr marL="1071563" lvl="1"/>
            <a:r>
              <a:rPr lang="ru-RU" dirty="0" smtClean="0"/>
              <a:t>концентрировать на приоритетах</a:t>
            </a:r>
          </a:p>
          <a:p>
            <a:pPr marL="4229100" lvl="8" indent="-571500">
              <a:lnSpc>
                <a:spcPct val="50000"/>
              </a:lnSpc>
              <a:spcBef>
                <a:spcPts val="0"/>
              </a:spcBef>
              <a:buFont typeface="+mj-lt"/>
              <a:buAutoNum type="romanUcPeriod" startAt="4"/>
            </a:pPr>
            <a:endParaRPr lang="ru-RU" dirty="0" smtClean="0"/>
          </a:p>
          <a:p>
            <a:pPr marL="571500" indent="-571500">
              <a:buFont typeface="+mj-lt"/>
              <a:buAutoNum type="romanUcPeriod" startAt="4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Действие</a:t>
            </a:r>
          </a:p>
          <a:p>
            <a:pPr marL="1071563" lvl="1"/>
            <a:r>
              <a:rPr lang="ru-RU" dirty="0" smtClean="0"/>
              <a:t>благодарить</a:t>
            </a:r>
          </a:p>
          <a:p>
            <a:pPr marL="1071563" lvl="1"/>
            <a:r>
              <a:rPr lang="ru-RU" dirty="0" smtClean="0"/>
              <a:t>активно вовлекать</a:t>
            </a:r>
          </a:p>
          <a:p>
            <a:pPr marL="1071563" lvl="1"/>
            <a:r>
              <a:rPr lang="ru-RU" dirty="0" smtClean="0"/>
              <a:t>ставить среднесрочные цели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0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Лучшие друзья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Агенты влияния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Сторонники и противники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Вовлекать сторонников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Нейтрализовать противников</a:t>
            </a:r>
          </a:p>
          <a:p>
            <a:pPr>
              <a:spcBef>
                <a:spcPts val="180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Команда перемен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Не равна команде проекта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Не постоянна во времени</a:t>
            </a:r>
          </a:p>
          <a:p>
            <a:pPr>
              <a:spcBef>
                <a:spcPts val="18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Количество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627361" cy="8239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Несколько человек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олилиния 17"/>
          <p:cNvSpPr>
            <a:spLocks noChangeAspect="1"/>
          </p:cNvSpPr>
          <p:nvPr/>
        </p:nvSpPr>
        <p:spPr>
          <a:xfrm>
            <a:off x="2575358" y="3022963"/>
            <a:ext cx="1071296" cy="1231375"/>
          </a:xfrm>
          <a:custGeom>
            <a:avLst/>
            <a:gdLst>
              <a:gd name="connsiteX0" fmla="*/ 0 w 1432718"/>
              <a:gd name="connsiteY0" fmla="*/ 623233 h 1246465"/>
              <a:gd name="connsiteX1" fmla="*/ 311616 w 1432718"/>
              <a:gd name="connsiteY1" fmla="*/ 0 h 1246465"/>
              <a:gd name="connsiteX2" fmla="*/ 1121102 w 1432718"/>
              <a:gd name="connsiteY2" fmla="*/ 0 h 1246465"/>
              <a:gd name="connsiteX3" fmla="*/ 1432718 w 1432718"/>
              <a:gd name="connsiteY3" fmla="*/ 623233 h 1246465"/>
              <a:gd name="connsiteX4" fmla="*/ 1121102 w 1432718"/>
              <a:gd name="connsiteY4" fmla="*/ 1246465 h 1246465"/>
              <a:gd name="connsiteX5" fmla="*/ 311616 w 1432718"/>
              <a:gd name="connsiteY5" fmla="*/ 1246465 h 1246465"/>
              <a:gd name="connsiteX6" fmla="*/ 0 w 1432718"/>
              <a:gd name="connsiteY6" fmla="*/ 623233 h 124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718" h="1246465">
                <a:moveTo>
                  <a:pt x="716358" y="0"/>
                </a:moveTo>
                <a:lnTo>
                  <a:pt x="1432717" y="271106"/>
                </a:lnTo>
                <a:lnTo>
                  <a:pt x="1432717" y="975359"/>
                </a:lnTo>
                <a:lnTo>
                  <a:pt x="716358" y="1246465"/>
                </a:lnTo>
                <a:lnTo>
                  <a:pt x="1" y="975359"/>
                </a:lnTo>
                <a:lnTo>
                  <a:pt x="1" y="271106"/>
                </a:lnTo>
                <a:lnTo>
                  <a:pt x="71635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441" tIns="299466" rIns="270442" bIns="29946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21" name="Полилиния 20"/>
          <p:cNvSpPr>
            <a:spLocks noChangeAspect="1"/>
          </p:cNvSpPr>
          <p:nvPr/>
        </p:nvSpPr>
        <p:spPr>
          <a:xfrm>
            <a:off x="1899688" y="4239055"/>
            <a:ext cx="1071296" cy="1231375"/>
          </a:xfrm>
          <a:custGeom>
            <a:avLst/>
            <a:gdLst>
              <a:gd name="connsiteX0" fmla="*/ 0 w 1432718"/>
              <a:gd name="connsiteY0" fmla="*/ 623233 h 1246465"/>
              <a:gd name="connsiteX1" fmla="*/ 311616 w 1432718"/>
              <a:gd name="connsiteY1" fmla="*/ 0 h 1246465"/>
              <a:gd name="connsiteX2" fmla="*/ 1121102 w 1432718"/>
              <a:gd name="connsiteY2" fmla="*/ 0 h 1246465"/>
              <a:gd name="connsiteX3" fmla="*/ 1432718 w 1432718"/>
              <a:gd name="connsiteY3" fmla="*/ 623233 h 1246465"/>
              <a:gd name="connsiteX4" fmla="*/ 1121102 w 1432718"/>
              <a:gd name="connsiteY4" fmla="*/ 1246465 h 1246465"/>
              <a:gd name="connsiteX5" fmla="*/ 311616 w 1432718"/>
              <a:gd name="connsiteY5" fmla="*/ 1246465 h 1246465"/>
              <a:gd name="connsiteX6" fmla="*/ 0 w 1432718"/>
              <a:gd name="connsiteY6" fmla="*/ 623233 h 124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718" h="1246465">
                <a:moveTo>
                  <a:pt x="716358" y="0"/>
                </a:moveTo>
                <a:lnTo>
                  <a:pt x="1432717" y="271106"/>
                </a:lnTo>
                <a:lnTo>
                  <a:pt x="1432717" y="975359"/>
                </a:lnTo>
                <a:lnTo>
                  <a:pt x="716358" y="1246465"/>
                </a:lnTo>
                <a:lnTo>
                  <a:pt x="1" y="975359"/>
                </a:lnTo>
                <a:lnTo>
                  <a:pt x="1" y="271106"/>
                </a:lnTo>
                <a:lnTo>
                  <a:pt x="716358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dirty="0"/>
          </a:p>
        </p:txBody>
      </p:sp>
      <p:sp>
        <p:nvSpPr>
          <p:cNvPr id="23" name="Полилиния 22"/>
          <p:cNvSpPr>
            <a:spLocks noChangeAspect="1"/>
          </p:cNvSpPr>
          <p:nvPr/>
        </p:nvSpPr>
        <p:spPr>
          <a:xfrm>
            <a:off x="3245870" y="4239055"/>
            <a:ext cx="1071296" cy="1231375"/>
          </a:xfrm>
          <a:custGeom>
            <a:avLst/>
            <a:gdLst>
              <a:gd name="connsiteX0" fmla="*/ 0 w 1432718"/>
              <a:gd name="connsiteY0" fmla="*/ 623233 h 1246465"/>
              <a:gd name="connsiteX1" fmla="*/ 311616 w 1432718"/>
              <a:gd name="connsiteY1" fmla="*/ 0 h 1246465"/>
              <a:gd name="connsiteX2" fmla="*/ 1121102 w 1432718"/>
              <a:gd name="connsiteY2" fmla="*/ 0 h 1246465"/>
              <a:gd name="connsiteX3" fmla="*/ 1432718 w 1432718"/>
              <a:gd name="connsiteY3" fmla="*/ 623233 h 1246465"/>
              <a:gd name="connsiteX4" fmla="*/ 1121102 w 1432718"/>
              <a:gd name="connsiteY4" fmla="*/ 1246465 h 1246465"/>
              <a:gd name="connsiteX5" fmla="*/ 311616 w 1432718"/>
              <a:gd name="connsiteY5" fmla="*/ 1246465 h 1246465"/>
              <a:gd name="connsiteX6" fmla="*/ 0 w 1432718"/>
              <a:gd name="connsiteY6" fmla="*/ 623233 h 124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718" h="1246465">
                <a:moveTo>
                  <a:pt x="716358" y="0"/>
                </a:moveTo>
                <a:lnTo>
                  <a:pt x="1432717" y="271106"/>
                </a:lnTo>
                <a:lnTo>
                  <a:pt x="1432717" y="975359"/>
                </a:lnTo>
                <a:lnTo>
                  <a:pt x="716358" y="1246465"/>
                </a:lnTo>
                <a:lnTo>
                  <a:pt x="1" y="975359"/>
                </a:lnTo>
                <a:lnTo>
                  <a:pt x="1" y="271106"/>
                </a:lnTo>
                <a:lnTo>
                  <a:pt x="716358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441" tIns="299466" rIns="270442" bIns="299465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Много людей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8400742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35" name="Полилиния 34"/>
          <p:cNvSpPr/>
          <p:nvPr/>
        </p:nvSpPr>
        <p:spPr>
          <a:xfrm>
            <a:off x="8899459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36" name="Полилиния 35"/>
          <p:cNvSpPr/>
          <p:nvPr/>
        </p:nvSpPr>
        <p:spPr>
          <a:xfrm>
            <a:off x="8651056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38" name="Полилиния 37"/>
          <p:cNvSpPr/>
          <p:nvPr/>
        </p:nvSpPr>
        <p:spPr>
          <a:xfrm>
            <a:off x="8152339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39" name="Полилиния 38"/>
          <p:cNvSpPr/>
          <p:nvPr/>
        </p:nvSpPr>
        <p:spPr>
          <a:xfrm>
            <a:off x="8400742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41" name="Полилиния 40"/>
          <p:cNvSpPr/>
          <p:nvPr/>
        </p:nvSpPr>
        <p:spPr>
          <a:xfrm>
            <a:off x="8899459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42" name="Полилиния 41"/>
          <p:cNvSpPr/>
          <p:nvPr/>
        </p:nvSpPr>
        <p:spPr>
          <a:xfrm>
            <a:off x="8651056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44" name="Полилиния 43"/>
          <p:cNvSpPr/>
          <p:nvPr/>
        </p:nvSpPr>
        <p:spPr>
          <a:xfrm>
            <a:off x="8152339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45" name="Полилиния 44"/>
          <p:cNvSpPr/>
          <p:nvPr/>
        </p:nvSpPr>
        <p:spPr>
          <a:xfrm>
            <a:off x="8400742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47" name="Полилиния 46"/>
          <p:cNvSpPr/>
          <p:nvPr/>
        </p:nvSpPr>
        <p:spPr>
          <a:xfrm>
            <a:off x="8899459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48" name="Полилиния 47"/>
          <p:cNvSpPr/>
          <p:nvPr/>
        </p:nvSpPr>
        <p:spPr>
          <a:xfrm>
            <a:off x="8651056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50" name="Полилиния 49"/>
          <p:cNvSpPr/>
          <p:nvPr/>
        </p:nvSpPr>
        <p:spPr>
          <a:xfrm>
            <a:off x="8152339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51" name="Полилиния 50"/>
          <p:cNvSpPr/>
          <p:nvPr/>
        </p:nvSpPr>
        <p:spPr>
          <a:xfrm>
            <a:off x="8400742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53" name="Полилиния 52"/>
          <p:cNvSpPr/>
          <p:nvPr/>
        </p:nvSpPr>
        <p:spPr>
          <a:xfrm>
            <a:off x="8899459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50312"/>
              <a:satOff val="-1225"/>
              <a:lumOff val="5362"/>
              <a:alphaOff val="0"/>
            </a:schemeClr>
          </a:fillRef>
          <a:effectRef idx="0">
            <a:schemeClr val="accent5">
              <a:shade val="50000"/>
              <a:hueOff val="50312"/>
              <a:satOff val="-1225"/>
              <a:lumOff val="53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54" name="Полилиния 53"/>
          <p:cNvSpPr/>
          <p:nvPr/>
        </p:nvSpPr>
        <p:spPr>
          <a:xfrm>
            <a:off x="9398176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55" name="Полилиния 54"/>
          <p:cNvSpPr/>
          <p:nvPr/>
        </p:nvSpPr>
        <p:spPr>
          <a:xfrm>
            <a:off x="9896893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56" name="Полилиния 55"/>
          <p:cNvSpPr/>
          <p:nvPr/>
        </p:nvSpPr>
        <p:spPr>
          <a:xfrm>
            <a:off x="9648490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/>
          </a:p>
        </p:txBody>
      </p:sp>
      <p:sp>
        <p:nvSpPr>
          <p:cNvPr id="57" name="Полилиния 56"/>
          <p:cNvSpPr/>
          <p:nvPr/>
        </p:nvSpPr>
        <p:spPr>
          <a:xfrm>
            <a:off x="9149773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58" name="Полилиния 57"/>
          <p:cNvSpPr/>
          <p:nvPr/>
        </p:nvSpPr>
        <p:spPr>
          <a:xfrm>
            <a:off x="9398176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59" name="Полилиния 58"/>
          <p:cNvSpPr/>
          <p:nvPr/>
        </p:nvSpPr>
        <p:spPr>
          <a:xfrm>
            <a:off x="9896893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60" name="Полилиния 59"/>
          <p:cNvSpPr/>
          <p:nvPr/>
        </p:nvSpPr>
        <p:spPr>
          <a:xfrm>
            <a:off x="9648490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61" name="Полилиния 60"/>
          <p:cNvSpPr/>
          <p:nvPr/>
        </p:nvSpPr>
        <p:spPr>
          <a:xfrm>
            <a:off x="9149773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62" name="Полилиния 61"/>
          <p:cNvSpPr/>
          <p:nvPr/>
        </p:nvSpPr>
        <p:spPr>
          <a:xfrm>
            <a:off x="9398176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63" name="Полилиния 62"/>
          <p:cNvSpPr/>
          <p:nvPr/>
        </p:nvSpPr>
        <p:spPr>
          <a:xfrm>
            <a:off x="9896893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64" name="Полилиния 63"/>
          <p:cNvSpPr/>
          <p:nvPr/>
        </p:nvSpPr>
        <p:spPr>
          <a:xfrm>
            <a:off x="9648490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65" name="Полилиния 64"/>
          <p:cNvSpPr/>
          <p:nvPr/>
        </p:nvSpPr>
        <p:spPr>
          <a:xfrm>
            <a:off x="9149773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66" name="Полилиния 65"/>
          <p:cNvSpPr/>
          <p:nvPr/>
        </p:nvSpPr>
        <p:spPr>
          <a:xfrm>
            <a:off x="9398176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67" name="Полилиния 66"/>
          <p:cNvSpPr/>
          <p:nvPr/>
        </p:nvSpPr>
        <p:spPr>
          <a:xfrm>
            <a:off x="9896893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50312"/>
              <a:satOff val="-1225"/>
              <a:lumOff val="5362"/>
              <a:alphaOff val="0"/>
            </a:schemeClr>
          </a:fillRef>
          <a:effectRef idx="0">
            <a:schemeClr val="accent5">
              <a:shade val="50000"/>
              <a:hueOff val="50312"/>
              <a:satOff val="-1225"/>
              <a:lumOff val="53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68" name="Полилиния 67"/>
          <p:cNvSpPr/>
          <p:nvPr/>
        </p:nvSpPr>
        <p:spPr>
          <a:xfrm>
            <a:off x="10395610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69" name="Полилиния 68"/>
          <p:cNvSpPr/>
          <p:nvPr/>
        </p:nvSpPr>
        <p:spPr>
          <a:xfrm>
            <a:off x="10894327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70" name="Полилиния 69"/>
          <p:cNvSpPr/>
          <p:nvPr/>
        </p:nvSpPr>
        <p:spPr>
          <a:xfrm>
            <a:off x="10645924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71" name="Полилиния 70"/>
          <p:cNvSpPr/>
          <p:nvPr/>
        </p:nvSpPr>
        <p:spPr>
          <a:xfrm>
            <a:off x="10147207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72" name="Полилиния 71"/>
          <p:cNvSpPr/>
          <p:nvPr/>
        </p:nvSpPr>
        <p:spPr>
          <a:xfrm>
            <a:off x="10395610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73" name="Полилиния 72"/>
          <p:cNvSpPr/>
          <p:nvPr/>
        </p:nvSpPr>
        <p:spPr>
          <a:xfrm>
            <a:off x="10894327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74" name="Полилиния 73"/>
          <p:cNvSpPr/>
          <p:nvPr/>
        </p:nvSpPr>
        <p:spPr>
          <a:xfrm>
            <a:off x="10645924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75" name="Полилиния 74"/>
          <p:cNvSpPr/>
          <p:nvPr/>
        </p:nvSpPr>
        <p:spPr>
          <a:xfrm>
            <a:off x="10147207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76" name="Полилиния 75"/>
          <p:cNvSpPr/>
          <p:nvPr/>
        </p:nvSpPr>
        <p:spPr>
          <a:xfrm>
            <a:off x="10395610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77" name="Полилиния 76"/>
          <p:cNvSpPr/>
          <p:nvPr/>
        </p:nvSpPr>
        <p:spPr>
          <a:xfrm>
            <a:off x="10894327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78" name="Полилиния 77"/>
          <p:cNvSpPr/>
          <p:nvPr/>
        </p:nvSpPr>
        <p:spPr>
          <a:xfrm>
            <a:off x="10645924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79" name="Полилиния 78"/>
          <p:cNvSpPr/>
          <p:nvPr/>
        </p:nvSpPr>
        <p:spPr>
          <a:xfrm>
            <a:off x="10147207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80" name="Полилиния 79"/>
          <p:cNvSpPr/>
          <p:nvPr/>
        </p:nvSpPr>
        <p:spPr>
          <a:xfrm>
            <a:off x="10395610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81" name="Полилиния 80"/>
          <p:cNvSpPr/>
          <p:nvPr/>
        </p:nvSpPr>
        <p:spPr>
          <a:xfrm>
            <a:off x="10894327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50312"/>
              <a:satOff val="-1225"/>
              <a:lumOff val="5362"/>
              <a:alphaOff val="0"/>
            </a:schemeClr>
          </a:fillRef>
          <a:effectRef idx="0">
            <a:schemeClr val="accent5">
              <a:shade val="50000"/>
              <a:hueOff val="50312"/>
              <a:satOff val="-1225"/>
              <a:lumOff val="53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82" name="Полилиния 81"/>
          <p:cNvSpPr/>
          <p:nvPr/>
        </p:nvSpPr>
        <p:spPr>
          <a:xfrm>
            <a:off x="7413109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83" name="Полилиния 82"/>
          <p:cNvSpPr/>
          <p:nvPr/>
        </p:nvSpPr>
        <p:spPr>
          <a:xfrm>
            <a:off x="7911826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84" name="Полилиния 83"/>
          <p:cNvSpPr/>
          <p:nvPr/>
        </p:nvSpPr>
        <p:spPr>
          <a:xfrm>
            <a:off x="7663423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85" name="Полилиния 84"/>
          <p:cNvSpPr/>
          <p:nvPr/>
        </p:nvSpPr>
        <p:spPr>
          <a:xfrm>
            <a:off x="7164706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86" name="Полилиния 85"/>
          <p:cNvSpPr/>
          <p:nvPr/>
        </p:nvSpPr>
        <p:spPr>
          <a:xfrm>
            <a:off x="7413109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87" name="Полилиния 86"/>
          <p:cNvSpPr/>
          <p:nvPr/>
        </p:nvSpPr>
        <p:spPr>
          <a:xfrm>
            <a:off x="7911826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88" name="Полилиния 87"/>
          <p:cNvSpPr/>
          <p:nvPr/>
        </p:nvSpPr>
        <p:spPr>
          <a:xfrm>
            <a:off x="7663423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89" name="Полилиния 88"/>
          <p:cNvSpPr/>
          <p:nvPr/>
        </p:nvSpPr>
        <p:spPr>
          <a:xfrm>
            <a:off x="7164706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90" name="Полилиния 89"/>
          <p:cNvSpPr/>
          <p:nvPr/>
        </p:nvSpPr>
        <p:spPr>
          <a:xfrm>
            <a:off x="7413109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/>
          </a:p>
        </p:txBody>
      </p:sp>
      <p:sp>
        <p:nvSpPr>
          <p:cNvPr id="91" name="Полилиния 90"/>
          <p:cNvSpPr/>
          <p:nvPr/>
        </p:nvSpPr>
        <p:spPr>
          <a:xfrm>
            <a:off x="7911826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92" name="Полилиния 91"/>
          <p:cNvSpPr/>
          <p:nvPr/>
        </p:nvSpPr>
        <p:spPr>
          <a:xfrm>
            <a:off x="7663423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93" name="Полилиния 92"/>
          <p:cNvSpPr/>
          <p:nvPr/>
        </p:nvSpPr>
        <p:spPr>
          <a:xfrm>
            <a:off x="7164706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94" name="Полилиния 93"/>
          <p:cNvSpPr/>
          <p:nvPr/>
        </p:nvSpPr>
        <p:spPr>
          <a:xfrm>
            <a:off x="7413109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95" name="Полилиния 94"/>
          <p:cNvSpPr/>
          <p:nvPr/>
        </p:nvSpPr>
        <p:spPr>
          <a:xfrm>
            <a:off x="7911826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50312"/>
              <a:satOff val="-1225"/>
              <a:lumOff val="5362"/>
              <a:alphaOff val="0"/>
            </a:schemeClr>
          </a:fillRef>
          <a:effectRef idx="0">
            <a:schemeClr val="accent5">
              <a:shade val="50000"/>
              <a:hueOff val="50312"/>
              <a:satOff val="-1225"/>
              <a:lumOff val="53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96" name="Полилиния 95"/>
          <p:cNvSpPr/>
          <p:nvPr/>
        </p:nvSpPr>
        <p:spPr>
          <a:xfrm>
            <a:off x="6415675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97" name="Полилиния 96"/>
          <p:cNvSpPr/>
          <p:nvPr/>
        </p:nvSpPr>
        <p:spPr>
          <a:xfrm>
            <a:off x="6914392" y="2955673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98" name="Полилиния 97"/>
          <p:cNvSpPr/>
          <p:nvPr/>
        </p:nvSpPr>
        <p:spPr>
          <a:xfrm>
            <a:off x="6665989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630" tIns="109384" rIns="98631" bIns="109383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kern="1200"/>
          </a:p>
        </p:txBody>
      </p:sp>
      <p:sp>
        <p:nvSpPr>
          <p:cNvPr id="99" name="Полилиния 98"/>
          <p:cNvSpPr/>
          <p:nvPr/>
        </p:nvSpPr>
        <p:spPr>
          <a:xfrm>
            <a:off x="6167272" y="3406196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100" name="Полилиния 99"/>
          <p:cNvSpPr/>
          <p:nvPr/>
        </p:nvSpPr>
        <p:spPr>
          <a:xfrm>
            <a:off x="6415675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01" name="Полилиния 100"/>
          <p:cNvSpPr/>
          <p:nvPr/>
        </p:nvSpPr>
        <p:spPr>
          <a:xfrm>
            <a:off x="6914392" y="3856718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102" name="Полилиния 101"/>
          <p:cNvSpPr/>
          <p:nvPr/>
        </p:nvSpPr>
        <p:spPr>
          <a:xfrm>
            <a:off x="6665989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402493"/>
              <a:satOff val="-9802"/>
              <a:lumOff val="42896"/>
              <a:alphaOff val="0"/>
            </a:schemeClr>
          </a:fillRef>
          <a:effectRef idx="0">
            <a:schemeClr val="accent5">
              <a:shade val="50000"/>
              <a:hueOff val="402493"/>
              <a:satOff val="-9802"/>
              <a:lumOff val="428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03" name="Полилиния 102"/>
          <p:cNvSpPr/>
          <p:nvPr/>
        </p:nvSpPr>
        <p:spPr>
          <a:xfrm>
            <a:off x="6167272" y="4307241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52182"/>
              <a:satOff val="-8577"/>
              <a:lumOff val="37534"/>
              <a:alphaOff val="0"/>
            </a:schemeClr>
          </a:fillRef>
          <a:effectRef idx="0">
            <a:schemeClr val="accent5">
              <a:shade val="50000"/>
              <a:hueOff val="352182"/>
              <a:satOff val="-8577"/>
              <a:lumOff val="375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104" name="Полилиния 103"/>
          <p:cNvSpPr/>
          <p:nvPr/>
        </p:nvSpPr>
        <p:spPr>
          <a:xfrm>
            <a:off x="6415675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301870"/>
              <a:satOff val="-7352"/>
              <a:lumOff val="32172"/>
              <a:alphaOff val="0"/>
            </a:schemeClr>
          </a:fillRef>
          <a:effectRef idx="0">
            <a:schemeClr val="accent5">
              <a:shade val="50000"/>
              <a:hueOff val="301870"/>
              <a:satOff val="-7352"/>
              <a:lumOff val="321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05" name="Полилиния 104"/>
          <p:cNvSpPr/>
          <p:nvPr/>
        </p:nvSpPr>
        <p:spPr>
          <a:xfrm>
            <a:off x="6914392" y="4757764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51558"/>
              <a:satOff val="-6126"/>
              <a:lumOff val="26810"/>
              <a:alphaOff val="0"/>
            </a:schemeClr>
          </a:fillRef>
          <a:effectRef idx="0">
            <a:schemeClr val="accent5">
              <a:shade val="50000"/>
              <a:hueOff val="251558"/>
              <a:satOff val="-6126"/>
              <a:lumOff val="2681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106" name="Полилиния 105"/>
          <p:cNvSpPr/>
          <p:nvPr/>
        </p:nvSpPr>
        <p:spPr>
          <a:xfrm>
            <a:off x="6665989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201247"/>
              <a:satOff val="-4901"/>
              <a:lumOff val="21448"/>
              <a:alphaOff val="0"/>
            </a:schemeClr>
          </a:fillRef>
          <a:effectRef idx="0">
            <a:schemeClr val="accent5">
              <a:shade val="50000"/>
              <a:hueOff val="201247"/>
              <a:satOff val="-4901"/>
              <a:lumOff val="214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07" name="Полилиния 106"/>
          <p:cNvSpPr/>
          <p:nvPr/>
        </p:nvSpPr>
        <p:spPr>
          <a:xfrm>
            <a:off x="6167272" y="5208287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50935"/>
              <a:satOff val="-3676"/>
              <a:lumOff val="16086"/>
              <a:alphaOff val="0"/>
            </a:schemeClr>
          </a:fillRef>
          <a:effectRef idx="0">
            <a:schemeClr val="accent5">
              <a:shade val="50000"/>
              <a:hueOff val="150935"/>
              <a:satOff val="-3676"/>
              <a:lumOff val="160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  <p:sp>
        <p:nvSpPr>
          <p:cNvPr id="108" name="Полилиния 107"/>
          <p:cNvSpPr/>
          <p:nvPr/>
        </p:nvSpPr>
        <p:spPr>
          <a:xfrm>
            <a:off x="6415675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100623"/>
              <a:satOff val="-2451"/>
              <a:lumOff val="10724"/>
              <a:alphaOff val="0"/>
            </a:schemeClr>
          </a:fillRef>
          <a:effectRef idx="0">
            <a:schemeClr val="accent5">
              <a:shade val="50000"/>
              <a:hueOff val="100623"/>
              <a:satOff val="-2451"/>
              <a:lumOff val="107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20" tIns="143674" rIns="132921" bIns="14367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/>
          </a:p>
        </p:txBody>
      </p:sp>
      <p:sp>
        <p:nvSpPr>
          <p:cNvPr id="109" name="Полилиния 108"/>
          <p:cNvSpPr/>
          <p:nvPr/>
        </p:nvSpPr>
        <p:spPr>
          <a:xfrm>
            <a:off x="6914392" y="5658810"/>
            <a:ext cx="461776" cy="530777"/>
          </a:xfrm>
          <a:custGeom>
            <a:avLst/>
            <a:gdLst>
              <a:gd name="connsiteX0" fmla="*/ 0 w 530776"/>
              <a:gd name="connsiteY0" fmla="*/ 230888 h 461775"/>
              <a:gd name="connsiteX1" fmla="*/ 115444 w 530776"/>
              <a:gd name="connsiteY1" fmla="*/ 0 h 461775"/>
              <a:gd name="connsiteX2" fmla="*/ 415332 w 530776"/>
              <a:gd name="connsiteY2" fmla="*/ 0 h 461775"/>
              <a:gd name="connsiteX3" fmla="*/ 530776 w 530776"/>
              <a:gd name="connsiteY3" fmla="*/ 230888 h 461775"/>
              <a:gd name="connsiteX4" fmla="*/ 415332 w 530776"/>
              <a:gd name="connsiteY4" fmla="*/ 461775 h 461775"/>
              <a:gd name="connsiteX5" fmla="*/ 115444 w 530776"/>
              <a:gd name="connsiteY5" fmla="*/ 461775 h 461775"/>
              <a:gd name="connsiteX6" fmla="*/ 0 w 530776"/>
              <a:gd name="connsiteY6" fmla="*/ 230888 h 4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776" h="461775">
                <a:moveTo>
                  <a:pt x="265387" y="0"/>
                </a:moveTo>
                <a:lnTo>
                  <a:pt x="530775" y="100436"/>
                </a:lnTo>
                <a:lnTo>
                  <a:pt x="530775" y="361339"/>
                </a:lnTo>
                <a:lnTo>
                  <a:pt x="265387" y="461775"/>
                </a:lnTo>
                <a:lnTo>
                  <a:pt x="1" y="361339"/>
                </a:lnTo>
                <a:lnTo>
                  <a:pt x="1" y="100436"/>
                </a:lnTo>
                <a:lnTo>
                  <a:pt x="265387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50000"/>
              <a:hueOff val="50312"/>
              <a:satOff val="-1225"/>
              <a:lumOff val="5362"/>
              <a:alphaOff val="0"/>
            </a:schemeClr>
          </a:fillRef>
          <a:effectRef idx="0">
            <a:schemeClr val="accent5">
              <a:shade val="50000"/>
              <a:hueOff val="50312"/>
              <a:satOff val="-1225"/>
              <a:lumOff val="53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60" tIns="82714" rIns="71961" bIns="8271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kern="1200"/>
          </a:p>
        </p:txBody>
      </p:sp>
    </p:spTree>
    <p:extLst>
      <p:ext uri="{BB962C8B-B14F-4D97-AF65-F5344CB8AC3E}">
        <p14:creationId xmlns:p14="http://schemas.microsoft.com/office/powerpoint/2010/main" val="2949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260</Words>
  <Application>Microsoft Office PowerPoint</Application>
  <PresentationFormat>Широкоэкранный</PresentationFormat>
  <Paragraphs>131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Сопротивление изменениям: инструменты противодействия</vt:lpstr>
      <vt:lpstr>Вводные</vt:lpstr>
      <vt:lpstr>Культура</vt:lpstr>
      <vt:lpstr>Сопротивление</vt:lpstr>
      <vt:lpstr>Воздействие</vt:lpstr>
      <vt:lpstr>Поддержка изменений</vt:lpstr>
      <vt:lpstr>Стадии принятия изменений</vt:lpstr>
      <vt:lpstr>Лучшие друзья</vt:lpstr>
      <vt:lpstr>Количество</vt:lpstr>
      <vt:lpstr>Инструменты</vt:lpstr>
      <vt:lpstr>Роль личности</vt:lpstr>
      <vt:lpstr>Сопротивление изменениям: инструменты противодействия    Спасибо!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Сопротивление изменениям: инструменты противодействия</dc:title>
  <dc:creator>Казанцев Андрей Юрьевич</dc:creator>
  <cp:lastModifiedBy>Казанцев Андрей Юрьевич</cp:lastModifiedBy>
  <cp:revision>104</cp:revision>
  <dcterms:created xsi:type="dcterms:W3CDTF">2018-03-30T13:55:01Z</dcterms:created>
  <dcterms:modified xsi:type="dcterms:W3CDTF">2018-04-11T07:00:12Z</dcterms:modified>
</cp:coreProperties>
</file>